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0102513" cy="11307763"/>
  <p:notesSz cx="6858000" cy="9144000"/>
  <p:embeddedFontLst>
    <p:embeddedFont>
      <p:font typeface="Encode Sans" panose="020B0604020202020204" charset="0"/>
      <p:regular r:id="rId9"/>
      <p:bold r:id="rId10"/>
    </p:embeddedFont>
    <p:embeddedFont>
      <p:font typeface="Encode Sans ExtraBold" panose="020B0604020202020204" charset="0"/>
      <p:bold r:id="rId11"/>
    </p:embeddedFont>
    <p:embeddedFont>
      <p:font typeface="Roboto" panose="020000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561">
          <p15:clr>
            <a:srgbClr val="A4A3A4"/>
          </p15:clr>
        </p15:guide>
        <p15:guide id="2" pos="633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bHO7+Zw2dgvz9sC9LsFy4H+tz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30" y="30"/>
      </p:cViewPr>
      <p:guideLst>
        <p:guide orient="horz" pos="3561"/>
        <p:guide pos="63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5d021c219bc3c6f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g55d021c219bc3c6f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64a9fd2595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g364a9fd2595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4cb19fcd4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364cb19fcd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4cb19fcd4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364cb19fcd4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7f418e71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77f418e71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685249" y="978354"/>
            <a:ext cx="18732000" cy="12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685249" y="2533630"/>
            <a:ext cx="18732000" cy="75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L="457200" lvl="0" indent="-482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/>
            </a:lvl1pPr>
            <a:lvl2pPr marL="914400" lvl="1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2pPr>
            <a:lvl3pPr marL="1371600" lvl="2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3pPr>
            <a:lvl4pPr marL="1828800" lvl="3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4pPr>
            <a:lvl5pPr marL="2286000" lvl="4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5pPr>
            <a:lvl6pPr marL="2743200" lvl="5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6pPr>
            <a:lvl7pPr marL="3200400" lvl="6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7pPr>
            <a:lvl8pPr marL="3657600" lvl="7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8pPr>
            <a:lvl9pPr marL="4114800" lvl="8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title" hasCustomPrompt="1"/>
          </p:nvPr>
        </p:nvSpPr>
        <p:spPr>
          <a:xfrm>
            <a:off x="685249" y="2431733"/>
            <a:ext cx="18732000" cy="431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400"/>
              <a:buNone/>
              <a:defRPr sz="264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685249" y="6929931"/>
            <a:ext cx="18732000" cy="28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L="457200" lvl="0" indent="-482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/>
            </a:lvl1pPr>
            <a:lvl2pPr marL="914400" lvl="1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2pPr>
            <a:lvl3pPr marL="1371600" lvl="2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3pPr>
            <a:lvl4pPr marL="1828800" lvl="3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4pPr>
            <a:lvl5pPr marL="2286000" lvl="4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5pPr>
            <a:lvl6pPr marL="2743200" lvl="5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6pPr>
            <a:lvl7pPr marL="3200400" lvl="6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7pPr>
            <a:lvl8pPr marL="3657600" lvl="7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8pPr>
            <a:lvl9pPr marL="4114800" lvl="8" indent="-425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ctrTitle"/>
          </p:nvPr>
        </p:nvSpPr>
        <p:spPr>
          <a:xfrm>
            <a:off x="685267" y="1636892"/>
            <a:ext cx="18732000" cy="45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subTitle" idx="1"/>
          </p:nvPr>
        </p:nvSpPr>
        <p:spPr>
          <a:xfrm>
            <a:off x="685249" y="6230612"/>
            <a:ext cx="18732000" cy="17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685249" y="4728483"/>
            <a:ext cx="18732000" cy="18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>
            <a:spLocks noGrp="1"/>
          </p:cNvSpPr>
          <p:nvPr>
            <p:ph type="title"/>
          </p:nvPr>
        </p:nvSpPr>
        <p:spPr>
          <a:xfrm>
            <a:off x="685249" y="978354"/>
            <a:ext cx="18732000" cy="12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body" idx="1"/>
          </p:nvPr>
        </p:nvSpPr>
        <p:spPr>
          <a:xfrm>
            <a:off x="685249" y="2533630"/>
            <a:ext cx="8793600" cy="75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L="457200" lvl="0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 sz="3100"/>
            </a:lvl1pPr>
            <a:lvl2pPr marL="914400" lvl="1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2pPr>
            <a:lvl3pPr marL="1371600" lvl="2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3pPr>
            <a:lvl4pPr marL="1828800" lvl="3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4pPr>
            <a:lvl5pPr marL="2286000" lvl="4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5pPr>
            <a:lvl6pPr marL="2743200" lvl="5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6pPr>
            <a:lvl7pPr marL="3200400" lvl="6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7pPr>
            <a:lvl8pPr marL="3657600" lvl="7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8pPr>
            <a:lvl9pPr marL="4114800" lvl="8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2"/>
          </p:nvPr>
        </p:nvSpPr>
        <p:spPr>
          <a:xfrm>
            <a:off x="10623670" y="2533630"/>
            <a:ext cx="8793600" cy="75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L="457200" lvl="0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 sz="3100"/>
            </a:lvl1pPr>
            <a:lvl2pPr marL="914400" lvl="1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2pPr>
            <a:lvl3pPr marL="1371600" lvl="2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3pPr>
            <a:lvl4pPr marL="1828800" lvl="3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4pPr>
            <a:lvl5pPr marL="2286000" lvl="4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5pPr>
            <a:lvl6pPr marL="2743200" lvl="5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6pPr>
            <a:lvl7pPr marL="3200400" lvl="6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7pPr>
            <a:lvl8pPr marL="3657600" lvl="7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8pPr>
            <a:lvl9pPr marL="4114800" lvl="8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685249" y="978354"/>
            <a:ext cx="18732000" cy="12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685249" y="1221445"/>
            <a:ext cx="6173100" cy="16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body" idx="1"/>
          </p:nvPr>
        </p:nvSpPr>
        <p:spPr>
          <a:xfrm>
            <a:off x="685249" y="3054932"/>
            <a:ext cx="6173100" cy="69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L="457200" lvl="0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1pPr>
            <a:lvl2pPr marL="914400" lvl="1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2pPr>
            <a:lvl3pPr marL="1371600" lvl="2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3pPr>
            <a:lvl4pPr marL="1828800" lvl="3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4pPr>
            <a:lvl5pPr marL="2286000" lvl="4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5pPr>
            <a:lvl6pPr marL="2743200" lvl="5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6pPr>
            <a:lvl7pPr marL="3200400" lvl="6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7pPr>
            <a:lvl8pPr marL="3657600" lvl="7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8pPr>
            <a:lvl9pPr marL="4114800" lvl="8" indent="-3937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>
            <a:spLocks noGrp="1"/>
          </p:cNvSpPr>
          <p:nvPr>
            <p:ph type="title"/>
          </p:nvPr>
        </p:nvSpPr>
        <p:spPr>
          <a:xfrm>
            <a:off x="1077778" y="989621"/>
            <a:ext cx="13999200" cy="89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600"/>
              <a:buNone/>
              <a:defRPr sz="10600"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10051200" y="-275"/>
            <a:ext cx="10051200" cy="1130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01000" tIns="201000" rIns="201000" bIns="201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583682" y="2711043"/>
            <a:ext cx="88932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subTitle" idx="1"/>
          </p:nvPr>
        </p:nvSpPr>
        <p:spPr>
          <a:xfrm>
            <a:off x="583682" y="6162351"/>
            <a:ext cx="8893200" cy="27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10859121" y="1591825"/>
            <a:ext cx="8435400" cy="81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457200" lvl="0" indent="-482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/>
            </a:lvl1pPr>
            <a:lvl2pPr marL="914400" lvl="1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2pPr>
            <a:lvl3pPr marL="1371600" lvl="2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3pPr>
            <a:lvl4pPr marL="1828800" lvl="3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4pPr>
            <a:lvl5pPr marL="2286000" lvl="4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5pPr>
            <a:lvl6pPr marL="2743200" lvl="5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6pPr>
            <a:lvl7pPr marL="3200400" lvl="6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7pPr>
            <a:lvl8pPr marL="3657600" lvl="7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8pPr>
            <a:lvl9pPr marL="4114800" lvl="8" indent="-425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685249" y="9300603"/>
            <a:ext cx="13188000" cy="13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85249" y="978354"/>
            <a:ext cx="18732000" cy="12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2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85249" y="2533630"/>
            <a:ext cx="18732000" cy="75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rmAutofit/>
          </a:bodyPr>
          <a:lstStyle>
            <a:lvl1pPr marL="457200" marR="0" lvl="0" indent="-482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Char char="●"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○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■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●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○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■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●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○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25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Font typeface="Arial"/>
              <a:buChar char="■"/>
              <a:defRPr sz="3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18626065" y="10251733"/>
            <a:ext cx="1206300" cy="8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 rot="-5400000">
            <a:off x="2265500" y="-2276800"/>
            <a:ext cx="11305500" cy="15834900"/>
          </a:xfrm>
          <a:prstGeom prst="rect">
            <a:avLst/>
          </a:prstGeom>
          <a:gradFill>
            <a:gsLst>
              <a:gs pos="0">
                <a:srgbClr val="E81F76"/>
              </a:gs>
              <a:gs pos="50000">
                <a:srgbClr val="417099"/>
              </a:gs>
              <a:gs pos="100000">
                <a:srgbClr val="00AEC3"/>
              </a:gs>
            </a:gsLst>
            <a:lin ang="5400012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 txBox="1">
            <a:spLocks noGrp="1"/>
          </p:cNvSpPr>
          <p:nvPr>
            <p:ph type="title"/>
          </p:nvPr>
        </p:nvSpPr>
        <p:spPr>
          <a:xfrm>
            <a:off x="2133172" y="324223"/>
            <a:ext cx="15586800" cy="24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br>
              <a:rPr lang="es" sz="10000">
                <a:solidFill>
                  <a:schemeClr val="lt1"/>
                </a:solidFill>
                <a:latin typeface="Encode Sans ExtraBold"/>
                <a:ea typeface="Encode Sans ExtraBold"/>
                <a:cs typeface="Encode Sans ExtraBold"/>
                <a:sym typeface="Encode Sans ExtraBold"/>
              </a:rPr>
            </a:br>
            <a:endParaRPr sz="10000">
              <a:solidFill>
                <a:schemeClr val="lt1"/>
              </a:solidFill>
              <a:latin typeface="Encode Sans ExtraBold"/>
              <a:ea typeface="Encode Sans ExtraBold"/>
              <a:cs typeface="Encode Sans ExtraBold"/>
              <a:sym typeface="Encode Sans ExtraBold"/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body" idx="1"/>
          </p:nvPr>
        </p:nvSpPr>
        <p:spPr>
          <a:xfrm>
            <a:off x="1052229" y="2443857"/>
            <a:ext cx="13520100" cy="24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s" sz="60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Encuentro con Inspectoras e Inspectores del Nivel Superior</a:t>
            </a:r>
            <a:endParaRPr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endParaRPr sz="66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endParaRPr sz="66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45261" y="1013254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07040" y="1005120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45150" y="583675"/>
            <a:ext cx="6189400" cy="983705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 txBox="1"/>
          <p:nvPr/>
        </p:nvSpPr>
        <p:spPr>
          <a:xfrm>
            <a:off x="8945217" y="10375008"/>
            <a:ext cx="6641700" cy="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" sz="44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26</a:t>
            </a:r>
            <a:r>
              <a:rPr lang="es" sz="4400" i="0" u="none" strike="noStrike" cap="none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 de </a:t>
            </a:r>
            <a:r>
              <a:rPr lang="es" sz="44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agosto</a:t>
            </a:r>
            <a:r>
              <a:rPr lang="es" sz="4400" i="0" u="none" strike="noStrike" cap="none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, La Plata</a:t>
            </a:r>
            <a:endParaRPr sz="4000" i="0" u="none" strike="noStrike" cap="none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366490" y="7375535"/>
            <a:ext cx="15351900" cy="24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1000" tIns="201000" rIns="201000" bIns="201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s" sz="36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Dirección Provincial de Educación Superior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s" sz="36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Dirección de Formación Docente Inicial</a:t>
            </a:r>
            <a:endParaRPr sz="36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endParaRPr sz="36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endParaRPr sz="36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0" advClick="0">
        <p:wipe dir="r"/>
      </p:transition>
    </mc:Choice>
    <mc:Fallback xmlns="">
      <p:transition spd="slow" advClick="0"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5d021c219bc3c6f_26"/>
          <p:cNvSpPr/>
          <p:nvPr/>
        </p:nvSpPr>
        <p:spPr>
          <a:xfrm rot="-5400000">
            <a:off x="2366100" y="-2367823"/>
            <a:ext cx="11311200" cy="16043400"/>
          </a:xfrm>
          <a:prstGeom prst="rect">
            <a:avLst/>
          </a:prstGeom>
          <a:gradFill>
            <a:gsLst>
              <a:gs pos="0">
                <a:srgbClr val="E81F76"/>
              </a:gs>
              <a:gs pos="50000">
                <a:srgbClr val="417099"/>
              </a:gs>
              <a:gs pos="100000">
                <a:srgbClr val="00AEC3"/>
              </a:gs>
            </a:gsLst>
            <a:lin ang="5400012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" name="Google Shape;67;g55d021c219bc3c6f_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45261" y="1013254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g55d021c219bc3c6f_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07040" y="1005120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g55d021c219bc3c6f_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80380" y="220785"/>
            <a:ext cx="6218000" cy="988247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g55d021c219bc3c6f_26"/>
          <p:cNvSpPr txBox="1"/>
          <p:nvPr/>
        </p:nvSpPr>
        <p:spPr>
          <a:xfrm>
            <a:off x="75" y="0"/>
            <a:ext cx="16043400" cy="2081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>
                <a:solidFill>
                  <a:schemeClr val="dk2"/>
                </a:solidFill>
              </a:rPr>
              <a:t>Comunicación Conjunta N° 44/25</a:t>
            </a:r>
            <a:endParaRPr sz="38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>
                <a:solidFill>
                  <a:schemeClr val="dk2"/>
                </a:solidFill>
              </a:rPr>
              <a:t>DPES - DESFT</a:t>
            </a:r>
            <a:endParaRPr sz="38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>
                <a:solidFill>
                  <a:schemeClr val="dk2"/>
                </a:solidFill>
              </a:rPr>
              <a:t>Normativa Jubilatoria para la cobertura de Unidades Curriculares</a:t>
            </a:r>
            <a:endParaRPr sz="3800" b="1">
              <a:solidFill>
                <a:schemeClr val="dk2"/>
              </a:solidFill>
            </a:endParaRPr>
          </a:p>
        </p:txBody>
      </p:sp>
      <p:sp>
        <p:nvSpPr>
          <p:cNvPr id="71" name="Google Shape;71;g55d021c219bc3c6f_26"/>
          <p:cNvSpPr txBox="1"/>
          <p:nvPr/>
        </p:nvSpPr>
        <p:spPr>
          <a:xfrm>
            <a:off x="591858" y="3259586"/>
            <a:ext cx="5927400" cy="29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Decreto Ley No 9650/80, Art. 71.</a:t>
            </a:r>
            <a:endParaRPr sz="3600" b="1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cese definitivo del docente al acogerse a los beneficios jubilatorios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72" name="Google Shape;72;g55d021c219bc3c6f_26"/>
          <p:cNvSpPr txBox="1"/>
          <p:nvPr/>
        </p:nvSpPr>
        <p:spPr>
          <a:xfrm>
            <a:off x="9536129" y="3259575"/>
            <a:ext cx="5927400" cy="29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Estatuto de Docente</a:t>
            </a:r>
            <a:endParaRPr sz="3600" b="1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Art. 108 VII</a:t>
            </a:r>
            <a:endParaRPr sz="3600" b="1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Al jubilarse la o el docente es excluido de todos los listados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73" name="Google Shape;73;g55d021c219bc3c6f_26"/>
          <p:cNvSpPr txBox="1"/>
          <p:nvPr/>
        </p:nvSpPr>
        <p:spPr>
          <a:xfrm>
            <a:off x="591850" y="7412250"/>
            <a:ext cx="5927400" cy="24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La o el docente jubilada/o puede concursar para UC diferentes a las que dejó vacantes por su jubilación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74" name="Google Shape;74;g55d021c219bc3c6f_26"/>
          <p:cNvSpPr txBox="1"/>
          <p:nvPr/>
        </p:nvSpPr>
        <p:spPr>
          <a:xfrm>
            <a:off x="8987525" y="7412250"/>
            <a:ext cx="6218100" cy="3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Excepcionalmente</a:t>
            </a: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 la o el docente jubilada/o puede concursar para las UC que dejó vacantes cuando esté en riesgo la continuidad de trayectorias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75" name="Google Shape;75;g55d021c219bc3c6f_26"/>
          <p:cNvSpPr txBox="1"/>
          <p:nvPr/>
        </p:nvSpPr>
        <p:spPr>
          <a:xfrm>
            <a:off x="742449" y="2239325"/>
            <a:ext cx="14463300" cy="7428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ASPECTOS LEGALES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76" name="Google Shape;76;g55d021c219bc3c6f_26"/>
          <p:cNvSpPr txBox="1"/>
          <p:nvPr/>
        </p:nvSpPr>
        <p:spPr>
          <a:xfrm>
            <a:off x="790124" y="6451763"/>
            <a:ext cx="14463300" cy="7428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ACCESO AL TRABAJO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4a9fd2595_1_18"/>
          <p:cNvSpPr/>
          <p:nvPr/>
        </p:nvSpPr>
        <p:spPr>
          <a:xfrm rot="-5400000">
            <a:off x="2333100" y="-2316550"/>
            <a:ext cx="11273100" cy="15939300"/>
          </a:xfrm>
          <a:prstGeom prst="rect">
            <a:avLst/>
          </a:prstGeom>
          <a:gradFill>
            <a:gsLst>
              <a:gs pos="0">
                <a:srgbClr val="E81F76"/>
              </a:gs>
              <a:gs pos="50000">
                <a:srgbClr val="417099"/>
              </a:gs>
              <a:gs pos="100000">
                <a:srgbClr val="00AEC3"/>
              </a:gs>
            </a:gsLst>
            <a:lin ang="5400012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g364a9fd2595_1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45261" y="1013254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g364a9fd2595_1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07040" y="1005120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g364a9fd2595_1_18"/>
          <p:cNvPicPr preferRelativeResize="0"/>
          <p:nvPr/>
        </p:nvPicPr>
        <p:blipFill rotWithShape="1">
          <a:blip r:embed="rId4">
            <a:alphaModFix/>
          </a:blip>
          <a:srcRect l="10187" t="2108" r="8570" b="709"/>
          <a:stretch/>
        </p:blipFill>
        <p:spPr>
          <a:xfrm>
            <a:off x="15736449" y="860900"/>
            <a:ext cx="5028450" cy="955982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g364a9fd2595_1_18"/>
          <p:cNvSpPr txBox="1"/>
          <p:nvPr/>
        </p:nvSpPr>
        <p:spPr>
          <a:xfrm>
            <a:off x="-64075" y="16550"/>
            <a:ext cx="16003500" cy="203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COMUNICACIÓN CONJUNTA N°1/2025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 DFDI - DESFT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Dirección Tribunal de Clasificación- Dirección de Asuntos Docentes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86" name="Google Shape;86;g364a9fd2595_1_18"/>
          <p:cNvSpPr txBox="1"/>
          <p:nvPr/>
        </p:nvSpPr>
        <p:spPr>
          <a:xfrm>
            <a:off x="0" y="2163750"/>
            <a:ext cx="15939300" cy="89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>
                <a:solidFill>
                  <a:schemeClr val="lt1"/>
                </a:solidFill>
              </a:rPr>
              <a:t>Objetivo:  </a:t>
            </a:r>
            <a:r>
              <a:rPr lang="es" sz="3300">
                <a:solidFill>
                  <a:schemeClr val="lt1"/>
                </a:solidFill>
              </a:rPr>
              <a:t>Dar definiciones en relación a la evaluación de títulos y antecedentes de las/os aspirantes, en el marco de la Resolución N° 5886/03, RESOC-2020-1161-GDEBA-DGCYE y sus modificatorias</a:t>
            </a:r>
            <a:endParaRPr sz="3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8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400" b="1">
                <a:solidFill>
                  <a:schemeClr val="lt1"/>
                </a:solidFill>
              </a:rPr>
              <a:t>1. Evaluación de Títulos y Antecedentes </a:t>
            </a:r>
            <a:r>
              <a:rPr lang="es" sz="3000" b="1">
                <a:solidFill>
                  <a:schemeClr val="lt1"/>
                </a:solidFill>
              </a:rPr>
              <a:t>(Tribunales descentralizados)</a:t>
            </a:r>
            <a:endParaRPr sz="30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 b="1">
              <a:solidFill>
                <a:schemeClr val="lt1"/>
              </a:solidFill>
            </a:endParaRPr>
          </a:p>
          <a:p>
            <a:pPr marL="457200" lvl="0" indent="-107699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-"/>
            </a:pPr>
            <a:r>
              <a:rPr lang="es" sz="3000">
                <a:solidFill>
                  <a:schemeClr val="lt1"/>
                </a:solidFill>
              </a:rPr>
              <a:t>Aspirantes con título/s habilitante/s para el nivel superior y la UC      </a:t>
            </a:r>
            <a:endParaRPr sz="3000">
              <a:solidFill>
                <a:schemeClr val="lt1"/>
              </a:solidFill>
            </a:endParaRPr>
          </a:p>
          <a:p>
            <a:pPr marL="457200" lvl="0" indent="-107699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-"/>
            </a:pPr>
            <a:r>
              <a:rPr lang="es" sz="3000">
                <a:solidFill>
                  <a:schemeClr val="lt1"/>
                </a:solidFill>
              </a:rPr>
              <a:t>Aspirantes con título/s habilitantes para el nivel superior pero NO  </a:t>
            </a:r>
            <a:endParaRPr sz="3000"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>
                <a:solidFill>
                  <a:schemeClr val="lt1"/>
                </a:solidFill>
              </a:rPr>
              <a:t>    para el área de incumbencia de la UC a concursar</a:t>
            </a:r>
            <a:endParaRPr sz="3000">
              <a:solidFill>
                <a:schemeClr val="lt1"/>
              </a:solidFill>
            </a:endParaRPr>
          </a:p>
          <a:p>
            <a:pPr marL="457200" lvl="0" indent="-107699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-"/>
            </a:pPr>
            <a:r>
              <a:rPr lang="es" sz="3000">
                <a:solidFill>
                  <a:schemeClr val="lt1"/>
                </a:solidFill>
              </a:rPr>
              <a:t>Aspirantes con título/s NO habilitante/s para el Nivel Superior</a:t>
            </a:r>
            <a:endParaRPr sz="3000">
              <a:solidFill>
                <a:schemeClr val="lt1"/>
              </a:solidFill>
            </a:endParaRPr>
          </a:p>
          <a:p>
            <a:pPr marL="457200" lvl="0" indent="-107699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-"/>
            </a:pPr>
            <a:r>
              <a:rPr lang="es" sz="3000">
                <a:solidFill>
                  <a:schemeClr val="lt1"/>
                </a:solidFill>
              </a:rPr>
              <a:t>Aspirantes UC de las Tecnicaturas      La </a:t>
            </a:r>
            <a:r>
              <a:rPr lang="es" sz="3000" b="1">
                <a:solidFill>
                  <a:schemeClr val="lt1"/>
                </a:solidFill>
              </a:rPr>
              <a:t>CE</a:t>
            </a:r>
            <a:r>
              <a:rPr lang="es" sz="3000">
                <a:solidFill>
                  <a:schemeClr val="lt1"/>
                </a:solidFill>
              </a:rPr>
              <a:t> tendrá en cuenta los títulos de Técnicos Superiores con validez nacional y título docente o Tramo de formación pedagógica-</a:t>
            </a:r>
            <a:endParaRPr sz="30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400" b="1">
                <a:solidFill>
                  <a:schemeClr val="lt1"/>
                </a:solidFill>
              </a:rPr>
              <a:t>2. De los recursos</a:t>
            </a:r>
            <a:endParaRPr sz="3400" b="1">
              <a:solidFill>
                <a:schemeClr val="lt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-"/>
            </a:pPr>
            <a:r>
              <a:rPr lang="es" sz="2200" b="1">
                <a:solidFill>
                  <a:schemeClr val="lt1"/>
                </a:solidFill>
              </a:rPr>
              <a:t>Recusación de miembros de la CE             </a:t>
            </a:r>
            <a:r>
              <a:rPr lang="es" sz="2200">
                <a:solidFill>
                  <a:schemeClr val="lt1"/>
                </a:solidFill>
              </a:rPr>
              <a:t>Resuelve el Consejo Académico Institucional </a:t>
            </a:r>
            <a:endParaRPr sz="2200">
              <a:solidFill>
                <a:schemeClr val="lt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-"/>
            </a:pPr>
            <a:r>
              <a:rPr lang="es" sz="2200" b="1">
                <a:solidFill>
                  <a:schemeClr val="lt1"/>
                </a:solidFill>
              </a:rPr>
              <a:t>Recusación del puntaje otorgado por los Tribunales de Clasificación Descentralizados</a:t>
            </a:r>
            <a:r>
              <a:rPr lang="es" sz="2200">
                <a:solidFill>
                  <a:schemeClr val="lt1"/>
                </a:solidFill>
              </a:rPr>
              <a:t>         Interviene el mismo 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>
                <a:solidFill>
                  <a:schemeClr val="lt1"/>
                </a:solidFill>
              </a:rPr>
              <a:t>                                                         organismo  y en instancia jerárquica la Dirección de Tribunales de Clasificación (central) </a:t>
            </a:r>
            <a:endParaRPr sz="2200">
              <a:solidFill>
                <a:schemeClr val="lt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-"/>
            </a:pPr>
            <a:endParaRPr sz="2200">
              <a:solidFill>
                <a:schemeClr val="lt1"/>
              </a:solidFill>
            </a:endParaRPr>
          </a:p>
        </p:txBody>
      </p:sp>
      <p:sp>
        <p:nvSpPr>
          <p:cNvPr id="87" name="Google Shape;87;g364a9fd2595_1_18"/>
          <p:cNvSpPr/>
          <p:nvPr/>
        </p:nvSpPr>
        <p:spPr>
          <a:xfrm>
            <a:off x="6891050" y="7416950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64a9fd2595_1_18"/>
          <p:cNvSpPr/>
          <p:nvPr/>
        </p:nvSpPr>
        <p:spPr>
          <a:xfrm rot="-1536803">
            <a:off x="13049936" y="5456616"/>
            <a:ext cx="1413614" cy="110123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9900FF"/>
                </a:solidFill>
              </a:rPr>
              <a:t>¿Oblea?</a:t>
            </a:r>
            <a:endParaRPr>
              <a:solidFill>
                <a:srgbClr val="9900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9900FF"/>
                </a:solidFill>
              </a:rPr>
              <a:t>¿Envío del legajo?</a:t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89" name="Google Shape;89;g364a9fd2595_1_18"/>
          <p:cNvSpPr/>
          <p:nvPr/>
        </p:nvSpPr>
        <p:spPr>
          <a:xfrm>
            <a:off x="5423775" y="9302575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g364a9fd2595_1_18"/>
          <p:cNvSpPr/>
          <p:nvPr/>
        </p:nvSpPr>
        <p:spPr>
          <a:xfrm>
            <a:off x="5423775" y="10420725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364a9fd2595_1_18"/>
          <p:cNvSpPr/>
          <p:nvPr/>
        </p:nvSpPr>
        <p:spPr>
          <a:xfrm>
            <a:off x="12125350" y="9685075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64cb19fcd4_1_6"/>
          <p:cNvSpPr/>
          <p:nvPr/>
        </p:nvSpPr>
        <p:spPr>
          <a:xfrm rot="-5400000">
            <a:off x="2333100" y="-2316550"/>
            <a:ext cx="11273100" cy="15939300"/>
          </a:xfrm>
          <a:prstGeom prst="rect">
            <a:avLst/>
          </a:prstGeom>
          <a:gradFill>
            <a:gsLst>
              <a:gs pos="0">
                <a:srgbClr val="E81F76"/>
              </a:gs>
              <a:gs pos="50000">
                <a:srgbClr val="417099"/>
              </a:gs>
              <a:gs pos="100000">
                <a:srgbClr val="00AEC3"/>
              </a:gs>
            </a:gsLst>
            <a:lin ang="5400012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g364cb19fcd4_1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45261" y="1013254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g364cb19fcd4_1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07040" y="1005120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g364cb19fcd4_1_6"/>
          <p:cNvPicPr preferRelativeResize="0"/>
          <p:nvPr/>
        </p:nvPicPr>
        <p:blipFill rotWithShape="1">
          <a:blip r:embed="rId4">
            <a:alphaModFix/>
          </a:blip>
          <a:srcRect l="10187" t="2108" r="8570" b="709"/>
          <a:stretch/>
        </p:blipFill>
        <p:spPr>
          <a:xfrm>
            <a:off x="15736449" y="860900"/>
            <a:ext cx="5028450" cy="955982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364cb19fcd4_1_6"/>
          <p:cNvSpPr txBox="1"/>
          <p:nvPr/>
        </p:nvSpPr>
        <p:spPr>
          <a:xfrm>
            <a:off x="-64075" y="16550"/>
            <a:ext cx="16003500" cy="203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COMUNICACIÓN CONJUNTA N°1/2025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 DFDI - DESFT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Dirección Tribunal de Clasificación- Dirección de Asuntos Docentes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101" name="Google Shape;101;g364cb19fcd4_1_6"/>
          <p:cNvSpPr txBox="1"/>
          <p:nvPr/>
        </p:nvSpPr>
        <p:spPr>
          <a:xfrm>
            <a:off x="0" y="2163750"/>
            <a:ext cx="15939300" cy="89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>
                <a:solidFill>
                  <a:schemeClr val="lt1"/>
                </a:solidFill>
              </a:rPr>
              <a:t>Objetivo:  </a:t>
            </a:r>
            <a:r>
              <a:rPr lang="es" sz="3300">
                <a:solidFill>
                  <a:schemeClr val="lt1"/>
                </a:solidFill>
              </a:rPr>
              <a:t>Dar definiciones en relación a la evaluación de títulos y antecedentes de las/os aspirantes, en el marco de la Resolución N° 5886/03, RESOC-2020-1161-GDEBA-DGCYE y sus modificatorias</a:t>
            </a:r>
            <a:endParaRPr sz="3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400" b="1">
                <a:solidFill>
                  <a:schemeClr val="lt1"/>
                </a:solidFill>
              </a:rPr>
              <a:t>2. De los recursos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400" b="1">
              <a:solidFill>
                <a:schemeClr val="lt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>
                <a:solidFill>
                  <a:schemeClr val="lt1"/>
                </a:solidFill>
              </a:rPr>
              <a:t>                                                 Resuelve el Consejo Académico Institucional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400" b="1">
              <a:solidFill>
                <a:schemeClr val="lt1"/>
              </a:solidFill>
            </a:endParaRPr>
          </a:p>
          <a:p>
            <a:pPr marL="50400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lang="es" sz="2200">
                <a:solidFill>
                  <a:schemeClr val="lt1"/>
                </a:solidFill>
              </a:rPr>
              <a:t>El mismo organismo</a:t>
            </a:r>
            <a:endParaRPr sz="2200">
              <a:solidFill>
                <a:schemeClr val="lt1"/>
              </a:solidFill>
            </a:endParaRPr>
          </a:p>
          <a:p>
            <a:pPr marL="50400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lang="es" sz="2200">
                <a:solidFill>
                  <a:schemeClr val="lt1"/>
                </a:solidFill>
              </a:rPr>
              <a:t>En instancia jerárquica.  la Dirección de Tribunales de Clasificación (central) 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b="1">
                <a:solidFill>
                  <a:schemeClr val="lt1"/>
                </a:solidFill>
              </a:rPr>
              <a:t>                                               </a:t>
            </a: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400" b="1">
              <a:solidFill>
                <a:schemeClr val="lt1"/>
              </a:solidFill>
            </a:endParaRPr>
          </a:p>
          <a:p>
            <a:pPr marL="50400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lang="es" sz="2200">
                <a:solidFill>
                  <a:schemeClr val="lt1"/>
                </a:solidFill>
              </a:rPr>
              <a:t>El mismo organismo</a:t>
            </a:r>
            <a:endParaRPr sz="2200">
              <a:solidFill>
                <a:schemeClr val="lt1"/>
              </a:solidFill>
            </a:endParaRPr>
          </a:p>
          <a:p>
            <a:pPr marL="50400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lang="es" sz="2200">
                <a:solidFill>
                  <a:schemeClr val="lt1"/>
                </a:solidFill>
              </a:rPr>
              <a:t>En instancia jerárquica,  la Dirección de Educación Superior</a:t>
            </a:r>
            <a:endParaRPr sz="2200"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50400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lang="es" sz="2200">
                <a:solidFill>
                  <a:schemeClr val="lt1"/>
                </a:solidFill>
              </a:rPr>
              <a:t>El mismo organismo</a:t>
            </a:r>
            <a:endParaRPr sz="2200">
              <a:solidFill>
                <a:schemeClr val="lt1"/>
              </a:solidFill>
            </a:endParaRPr>
          </a:p>
          <a:p>
            <a:pPr marL="50400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●"/>
            </a:pPr>
            <a:r>
              <a:rPr lang="es" sz="2200">
                <a:solidFill>
                  <a:schemeClr val="lt1"/>
                </a:solidFill>
              </a:rPr>
              <a:t>En instancia jerárquica,  la Dirección de Asuntos Docentes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4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4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b="1">
                <a:solidFill>
                  <a:schemeClr val="lt1"/>
                </a:solidFill>
              </a:rPr>
              <a:t>      </a:t>
            </a:r>
            <a:endParaRPr sz="2200">
              <a:solidFill>
                <a:schemeClr val="lt1"/>
              </a:solidFill>
            </a:endParaRPr>
          </a:p>
        </p:txBody>
      </p:sp>
      <p:sp>
        <p:nvSpPr>
          <p:cNvPr id="102" name="Google Shape;102;g364cb19fcd4_1_6"/>
          <p:cNvSpPr/>
          <p:nvPr/>
        </p:nvSpPr>
        <p:spPr>
          <a:xfrm>
            <a:off x="3977450" y="7987725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64cb19fcd4_1_6"/>
          <p:cNvSpPr/>
          <p:nvPr/>
        </p:nvSpPr>
        <p:spPr>
          <a:xfrm>
            <a:off x="4047675" y="6517650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64cb19fcd4_1_6"/>
          <p:cNvSpPr/>
          <p:nvPr/>
        </p:nvSpPr>
        <p:spPr>
          <a:xfrm>
            <a:off x="4121175" y="9323500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64cb19fcd4_1_6"/>
          <p:cNvSpPr/>
          <p:nvPr/>
        </p:nvSpPr>
        <p:spPr>
          <a:xfrm>
            <a:off x="641050" y="5127925"/>
            <a:ext cx="3221400" cy="739500"/>
          </a:xfrm>
          <a:prstGeom prst="wedgeRectCallout">
            <a:avLst>
              <a:gd name="adj1" fmla="val -19335"/>
              <a:gd name="adj2" fmla="val 50004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/>
              <a:t>de los miembros de la CE </a:t>
            </a:r>
            <a:endParaRPr sz="1900"/>
          </a:p>
        </p:txBody>
      </p:sp>
      <p:sp>
        <p:nvSpPr>
          <p:cNvPr id="106" name="Google Shape;106;g364cb19fcd4_1_6"/>
          <p:cNvSpPr/>
          <p:nvPr/>
        </p:nvSpPr>
        <p:spPr>
          <a:xfrm>
            <a:off x="641000" y="6130500"/>
            <a:ext cx="3221400" cy="969600"/>
          </a:xfrm>
          <a:prstGeom prst="wedgeRectCallout">
            <a:avLst>
              <a:gd name="adj1" fmla="val -20165"/>
              <a:gd name="adj2" fmla="val 4831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del puntaje otorgado por losTribunales de Clasificación Descentralizados</a:t>
            </a:r>
            <a:endParaRPr sz="1800"/>
          </a:p>
        </p:txBody>
      </p:sp>
      <p:sp>
        <p:nvSpPr>
          <p:cNvPr id="107" name="Google Shape;107;g364cb19fcd4_1_6"/>
          <p:cNvSpPr/>
          <p:nvPr/>
        </p:nvSpPr>
        <p:spPr>
          <a:xfrm>
            <a:off x="4047675" y="5525750"/>
            <a:ext cx="525900" cy="23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364cb19fcd4_1_6"/>
          <p:cNvSpPr/>
          <p:nvPr/>
        </p:nvSpPr>
        <p:spPr>
          <a:xfrm>
            <a:off x="641050" y="7659000"/>
            <a:ext cx="3155400" cy="739500"/>
          </a:xfrm>
          <a:prstGeom prst="wedgeRectCallout">
            <a:avLst>
              <a:gd name="adj1" fmla="val -20760"/>
              <a:gd name="adj2" fmla="val 5001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de lo actuado por la CE</a:t>
            </a:r>
            <a:endParaRPr sz="1800"/>
          </a:p>
        </p:txBody>
      </p:sp>
      <p:sp>
        <p:nvSpPr>
          <p:cNvPr id="109" name="Google Shape;109;g364cb19fcd4_1_6"/>
          <p:cNvSpPr/>
          <p:nvPr/>
        </p:nvSpPr>
        <p:spPr>
          <a:xfrm>
            <a:off x="641050" y="8957400"/>
            <a:ext cx="3048900" cy="969600"/>
          </a:xfrm>
          <a:prstGeom prst="wedgeRectCallout">
            <a:avLst>
              <a:gd name="adj1" fmla="val -21251"/>
              <a:gd name="adj2" fmla="val 51704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/>
              <a:t>de las acciones llevadas adelante por la SAD</a:t>
            </a:r>
            <a:endParaRPr sz="1900"/>
          </a:p>
        </p:txBody>
      </p:sp>
      <p:sp>
        <p:nvSpPr>
          <p:cNvPr id="110" name="Google Shape;110;g364cb19fcd4_1_6"/>
          <p:cNvSpPr/>
          <p:nvPr/>
        </p:nvSpPr>
        <p:spPr>
          <a:xfrm>
            <a:off x="12376075" y="3928125"/>
            <a:ext cx="2284500" cy="1380600"/>
          </a:xfrm>
          <a:prstGeom prst="wedgeEllipseCallout">
            <a:avLst>
              <a:gd name="adj1" fmla="val -17625"/>
              <a:gd name="adj2" fmla="val 4881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9900FF"/>
                </a:solidFill>
              </a:rPr>
              <a:t>Los recursos para la cobertura no tendrán efectos suspensivos </a:t>
            </a:r>
            <a:endParaRPr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4cb19fcd4_1_26"/>
          <p:cNvSpPr/>
          <p:nvPr/>
        </p:nvSpPr>
        <p:spPr>
          <a:xfrm rot="-5400000">
            <a:off x="2333100" y="-2316550"/>
            <a:ext cx="11273100" cy="15939300"/>
          </a:xfrm>
          <a:prstGeom prst="rect">
            <a:avLst/>
          </a:prstGeom>
          <a:gradFill>
            <a:gsLst>
              <a:gs pos="0">
                <a:srgbClr val="E81F76"/>
              </a:gs>
              <a:gs pos="50000">
                <a:srgbClr val="417099"/>
              </a:gs>
              <a:gs pos="100000">
                <a:srgbClr val="00AEC3"/>
              </a:gs>
            </a:gsLst>
            <a:lin ang="5400012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g364cb19fcd4_1_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45261" y="1013254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g364cb19fcd4_1_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07040" y="1005120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g364cb19fcd4_1_26"/>
          <p:cNvPicPr preferRelativeResize="0"/>
          <p:nvPr/>
        </p:nvPicPr>
        <p:blipFill rotWithShape="1">
          <a:blip r:embed="rId4">
            <a:alphaModFix/>
          </a:blip>
          <a:srcRect l="10187" t="2108" r="8570" b="709"/>
          <a:stretch/>
        </p:blipFill>
        <p:spPr>
          <a:xfrm>
            <a:off x="15736449" y="860900"/>
            <a:ext cx="5028450" cy="955982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364cb19fcd4_1_26"/>
          <p:cNvSpPr txBox="1"/>
          <p:nvPr/>
        </p:nvSpPr>
        <p:spPr>
          <a:xfrm>
            <a:off x="-64075" y="16550"/>
            <a:ext cx="16003500" cy="2034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COMUNICACIÓN CONJUNTA N°1/2025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 DFDI - DESFT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700" b="1">
                <a:solidFill>
                  <a:schemeClr val="dk2"/>
                </a:solidFill>
                <a:latin typeface="Encode Sans"/>
                <a:ea typeface="Encode Sans"/>
                <a:cs typeface="Encode Sans"/>
                <a:sym typeface="Encode Sans"/>
              </a:rPr>
              <a:t>Dirección Tribunal de Clasificación- Dirección de Asuntos Docentes</a:t>
            </a:r>
            <a:endParaRPr sz="3700" b="1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120" name="Google Shape;120;g364cb19fcd4_1_26"/>
          <p:cNvSpPr txBox="1"/>
          <p:nvPr/>
        </p:nvSpPr>
        <p:spPr>
          <a:xfrm>
            <a:off x="-31975" y="2278800"/>
            <a:ext cx="15939300" cy="89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>
                <a:solidFill>
                  <a:schemeClr val="lt1"/>
                </a:solidFill>
              </a:rPr>
              <a:t>Objetivo:  </a:t>
            </a:r>
            <a:r>
              <a:rPr lang="es" sz="3300">
                <a:solidFill>
                  <a:schemeClr val="lt1"/>
                </a:solidFill>
              </a:rPr>
              <a:t>Dar definiciones en relación a la evaluación de títulos y antecedentes de las/os aspirantes, en el marco de la Resolución N° 5886/03, RESOC-2020-1161-GDEBA-DGCYE y sus modificatorias</a:t>
            </a:r>
            <a:endParaRPr sz="3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400" b="1">
                <a:solidFill>
                  <a:schemeClr val="lt1"/>
                </a:solidFill>
              </a:rPr>
              <a:t>3. Procedimiento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400" b="1">
                <a:solidFill>
                  <a:schemeClr val="lt1"/>
                </a:solidFill>
              </a:rPr>
              <a:t>                                                                                            </a:t>
            </a:r>
            <a:r>
              <a:rPr lang="es" sz="2300" b="1">
                <a:solidFill>
                  <a:schemeClr val="lt1"/>
                </a:solidFill>
              </a:rPr>
              <a:t>Código PSU </a:t>
            </a:r>
            <a:endParaRPr sz="23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300" b="1">
                <a:solidFill>
                  <a:schemeClr val="lt1"/>
                </a:solidFill>
              </a:rPr>
              <a:t>                                                                                                                                        </a:t>
            </a:r>
            <a:r>
              <a:rPr lang="es" sz="2100">
                <a:solidFill>
                  <a:schemeClr val="lt1"/>
                </a:solidFill>
              </a:rPr>
              <a:t>La SAD informa área a cubrir</a:t>
            </a:r>
            <a:endParaRPr sz="2100">
              <a:solidFill>
                <a:schemeClr val="lt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>
                <a:solidFill>
                  <a:schemeClr val="lt1"/>
                </a:solidFill>
              </a:rPr>
              <a:t>                                                                                                                                                        </a:t>
            </a:r>
            <a:endParaRPr sz="34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b="1">
                <a:solidFill>
                  <a:schemeClr val="lt1"/>
                </a:solidFill>
              </a:rPr>
              <a:t>      </a:t>
            </a: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b="1">
                <a:solidFill>
                  <a:schemeClr val="lt1"/>
                </a:solidFill>
              </a:rPr>
              <a:t>        </a:t>
            </a: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b="1">
                <a:solidFill>
                  <a:schemeClr val="lt1"/>
                </a:solidFill>
              </a:rPr>
              <a:t>                                                                                                                                            </a:t>
            </a:r>
            <a:r>
              <a:rPr lang="es" sz="2300" b="1">
                <a:solidFill>
                  <a:schemeClr val="lt1"/>
                </a:solidFill>
              </a:rPr>
              <a:t> </a:t>
            </a:r>
            <a:r>
              <a:rPr lang="es" sz="2100">
                <a:solidFill>
                  <a:schemeClr val="lt1"/>
                </a:solidFill>
              </a:rPr>
              <a:t>La SAD realiza la designación  según   </a:t>
            </a:r>
            <a:endParaRPr sz="21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chemeClr val="lt1"/>
                </a:solidFill>
              </a:rPr>
              <a:t>                                                                                                                                                    órden mérito</a:t>
            </a:r>
            <a:endParaRPr sz="2200" b="1">
              <a:solidFill>
                <a:schemeClr val="lt1"/>
              </a:solidFill>
            </a:endParaRPr>
          </a:p>
        </p:txBody>
      </p:sp>
      <p:sp>
        <p:nvSpPr>
          <p:cNvPr id="121" name="Google Shape;121;g364cb19fcd4_1_26"/>
          <p:cNvSpPr/>
          <p:nvPr/>
        </p:nvSpPr>
        <p:spPr>
          <a:xfrm>
            <a:off x="4191100" y="5095050"/>
            <a:ext cx="5308800" cy="739500"/>
          </a:xfrm>
          <a:prstGeom prst="wedgeRectCallout">
            <a:avLst>
              <a:gd name="adj1" fmla="val -19335"/>
              <a:gd name="adj2" fmla="val 50004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/>
              <a:t>La Dirección del Instituto envía a la SAD del distrito  el  Orden de Mérito  </a:t>
            </a:r>
            <a:endParaRPr sz="1900"/>
          </a:p>
        </p:txBody>
      </p:sp>
      <p:sp>
        <p:nvSpPr>
          <p:cNvPr id="122" name="Google Shape;122;g364cb19fcd4_1_26"/>
          <p:cNvSpPr/>
          <p:nvPr/>
        </p:nvSpPr>
        <p:spPr>
          <a:xfrm>
            <a:off x="4191100" y="6378000"/>
            <a:ext cx="5308800" cy="739500"/>
          </a:xfrm>
          <a:prstGeom prst="wedgeRectCallout">
            <a:avLst>
              <a:gd name="adj1" fmla="val -20165"/>
              <a:gd name="adj2" fmla="val 4831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La SAD realiza la publicación de la UC a cubrir</a:t>
            </a:r>
            <a:endParaRPr sz="1800"/>
          </a:p>
        </p:txBody>
      </p:sp>
      <p:sp>
        <p:nvSpPr>
          <p:cNvPr id="123" name="Google Shape;123;g364cb19fcd4_1_26"/>
          <p:cNvSpPr/>
          <p:nvPr/>
        </p:nvSpPr>
        <p:spPr>
          <a:xfrm>
            <a:off x="4191100" y="7660950"/>
            <a:ext cx="5308800" cy="739500"/>
          </a:xfrm>
          <a:prstGeom prst="wedgeRectCallout">
            <a:avLst>
              <a:gd name="adj1" fmla="val -20760"/>
              <a:gd name="adj2" fmla="val 5001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El/la docente merituado ingresa al portal abc y realiza la postulación</a:t>
            </a:r>
            <a:endParaRPr sz="1800"/>
          </a:p>
        </p:txBody>
      </p:sp>
      <p:sp>
        <p:nvSpPr>
          <p:cNvPr id="124" name="Google Shape;124;g364cb19fcd4_1_26"/>
          <p:cNvSpPr/>
          <p:nvPr/>
        </p:nvSpPr>
        <p:spPr>
          <a:xfrm>
            <a:off x="4191100" y="8878150"/>
            <a:ext cx="5308800" cy="969600"/>
          </a:xfrm>
          <a:prstGeom prst="wedgeRectCallout">
            <a:avLst>
              <a:gd name="adj1" fmla="val -21251"/>
              <a:gd name="adj2" fmla="val 51704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/>
              <a:t>El/la docente merituado que no se postule no podrá ser tenido en cuenta en el proceso de APD</a:t>
            </a:r>
            <a:endParaRPr sz="1900"/>
          </a:p>
        </p:txBody>
      </p:sp>
      <p:sp>
        <p:nvSpPr>
          <p:cNvPr id="125" name="Google Shape;125;g364cb19fcd4_1_26"/>
          <p:cNvSpPr/>
          <p:nvPr/>
        </p:nvSpPr>
        <p:spPr>
          <a:xfrm>
            <a:off x="10124375" y="5292300"/>
            <a:ext cx="706800" cy="360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364cb19fcd4_1_26"/>
          <p:cNvSpPr/>
          <p:nvPr/>
        </p:nvSpPr>
        <p:spPr>
          <a:xfrm>
            <a:off x="10050475" y="7850250"/>
            <a:ext cx="706800" cy="360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7f418e71e_0_0"/>
          <p:cNvSpPr/>
          <p:nvPr/>
        </p:nvSpPr>
        <p:spPr>
          <a:xfrm rot="-5400000">
            <a:off x="2366100" y="-2367823"/>
            <a:ext cx="11311200" cy="16043400"/>
          </a:xfrm>
          <a:prstGeom prst="rect">
            <a:avLst/>
          </a:prstGeom>
          <a:gradFill>
            <a:gsLst>
              <a:gs pos="0">
                <a:srgbClr val="E81F76"/>
              </a:gs>
              <a:gs pos="50000">
                <a:srgbClr val="417099"/>
              </a:gs>
              <a:gs pos="100000">
                <a:srgbClr val="00AEC3"/>
              </a:gs>
            </a:gsLst>
            <a:lin ang="5400012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g377f418e71e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45261" y="1013254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377f418e71e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07040" y="1005120"/>
            <a:ext cx="5076921" cy="2486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g377f418e71e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80380" y="220785"/>
            <a:ext cx="6218000" cy="9882476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g377f418e71e_0_0"/>
          <p:cNvSpPr txBox="1"/>
          <p:nvPr/>
        </p:nvSpPr>
        <p:spPr>
          <a:xfrm>
            <a:off x="75" y="0"/>
            <a:ext cx="16043400" cy="2031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2"/>
              </a:solidFill>
              <a:highlight>
                <a:schemeClr val="lt1"/>
              </a:highlight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3200" b="1">
                <a:solidFill>
                  <a:schemeClr val="dk2"/>
                </a:solidFill>
                <a:highlight>
                  <a:schemeClr val="lt1"/>
                </a:highlight>
                <a:latin typeface="Encode Sans"/>
                <a:ea typeface="Encode Sans"/>
                <a:cs typeface="Encode Sans"/>
                <a:sym typeface="Encode Sans"/>
              </a:rPr>
              <a:t>RESOC-2025-3546-GDEBA-DGCYE</a:t>
            </a:r>
            <a:endParaRPr sz="3200" b="1">
              <a:solidFill>
                <a:schemeClr val="dk2"/>
              </a:solidFill>
              <a:highlight>
                <a:schemeClr val="lt1"/>
              </a:highlight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3200" b="1">
                <a:solidFill>
                  <a:schemeClr val="dk2"/>
                </a:solidFill>
                <a:highlight>
                  <a:schemeClr val="lt1"/>
                </a:highlight>
                <a:latin typeface="Encode Sans"/>
                <a:ea typeface="Encode Sans"/>
                <a:cs typeface="Encode Sans"/>
                <a:sym typeface="Encode Sans"/>
              </a:rPr>
              <a:t>Supervisión de las Unidades Académicas</a:t>
            </a:r>
            <a:endParaRPr sz="32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chemeClr val="dk2"/>
              </a:solidFill>
            </a:endParaRPr>
          </a:p>
        </p:txBody>
      </p:sp>
      <p:sp>
        <p:nvSpPr>
          <p:cNvPr id="136" name="Google Shape;136;g377f418e71e_0_0"/>
          <p:cNvSpPr txBox="1"/>
          <p:nvPr/>
        </p:nvSpPr>
        <p:spPr>
          <a:xfrm>
            <a:off x="3696975" y="3621200"/>
            <a:ext cx="86496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Resoluciones que se modifican</a:t>
            </a:r>
            <a:endParaRPr sz="4000" b="1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3759/01</a:t>
            </a:r>
            <a:endParaRPr sz="4000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2947/05</a:t>
            </a:r>
            <a:endParaRPr sz="4000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137" name="Google Shape;137;g377f418e71e_0_0"/>
          <p:cNvSpPr txBox="1"/>
          <p:nvPr/>
        </p:nvSpPr>
        <p:spPr>
          <a:xfrm>
            <a:off x="884700" y="7192900"/>
            <a:ext cx="59274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Supervisión a cargo de cada Inspector/a  de Nivel y modalidad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138" name="Google Shape;138;g377f418e71e_0_0"/>
          <p:cNvSpPr txBox="1"/>
          <p:nvPr/>
        </p:nvSpPr>
        <p:spPr>
          <a:xfrm>
            <a:off x="8829850" y="7192900"/>
            <a:ext cx="6218100" cy="29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Las </a:t>
            </a: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UA </a:t>
            </a: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continúan su funcionamiento como una sola Institución.</a:t>
            </a:r>
            <a:endParaRPr sz="3600">
              <a:solidFill>
                <a:schemeClr val="lt1"/>
              </a:solidFill>
              <a:latin typeface="Encode Sans"/>
              <a:ea typeface="Encode Sans"/>
              <a:cs typeface="Encode Sans"/>
              <a:sym typeface="Encode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Importancia del Consejo Consultivo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139" name="Google Shape;139;g377f418e71e_0_0"/>
          <p:cNvSpPr txBox="1"/>
          <p:nvPr/>
        </p:nvSpPr>
        <p:spPr>
          <a:xfrm>
            <a:off x="742449" y="2239325"/>
            <a:ext cx="14463300" cy="7389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ASPECTOS LEGALES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140" name="Google Shape;140;g377f418e71e_0_0"/>
          <p:cNvSpPr txBox="1"/>
          <p:nvPr/>
        </p:nvSpPr>
        <p:spPr>
          <a:xfrm>
            <a:off x="790124" y="6001263"/>
            <a:ext cx="14463300" cy="7389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rPr>
              <a:t>MODIFICACIONES</a:t>
            </a:r>
            <a:endParaRPr sz="4000">
              <a:solidFill>
                <a:schemeClr val="dk2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632</Words>
  <Application>Microsoft Office PowerPoint</Application>
  <PresentationFormat>Personalizado</PresentationFormat>
  <Paragraphs>95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Roboto</vt:lpstr>
      <vt:lpstr>Encode Sans ExtraBold</vt:lpstr>
      <vt:lpstr>Encode Sans</vt:lpstr>
      <vt:lpstr>Simple Light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Marcela Menichelli</dc:creator>
  <cp:lastModifiedBy>Clarisa</cp:lastModifiedBy>
  <cp:revision>1</cp:revision>
  <dcterms:modified xsi:type="dcterms:W3CDTF">2025-09-03T22:51:14Z</dcterms:modified>
</cp:coreProperties>
</file>